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56" r:id="rId3"/>
    <p:sldId id="259" r:id="rId4"/>
    <p:sldId id="258"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3" d="100"/>
          <a:sy n="73" d="100"/>
        </p:scale>
        <p:origin x="1236"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160386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394783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2905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2060792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5271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2104004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993107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38250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2097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368612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185132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417692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9599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184458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396118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D5E262B-4C90-4947-AE5A-556E0B2A5195}" type="datetimeFigureOut">
              <a:rPr lang="en-US" smtClean="0"/>
              <a:t>9/5/2018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AFC946-CD25-46CB-83F0-10F0273FEA9F}" type="slidenum">
              <a:rPr lang="en-US" smtClean="0"/>
              <a:t>‹#›</a:t>
            </a:fld>
            <a:endParaRPr lang="en-US" dirty="0"/>
          </a:p>
        </p:txBody>
      </p:sp>
    </p:spTree>
    <p:extLst>
      <p:ext uri="{BB962C8B-B14F-4D97-AF65-F5344CB8AC3E}">
        <p14:creationId xmlns:p14="http://schemas.microsoft.com/office/powerpoint/2010/main" val="424658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5E262B-4C90-4947-AE5A-556E0B2A5195}" type="datetimeFigureOut">
              <a:rPr lang="en-US" smtClean="0"/>
              <a:t>9/5/2018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DAFC946-CD25-46CB-83F0-10F0273FEA9F}" type="slidenum">
              <a:rPr lang="en-US" smtClean="0"/>
              <a:t>‹#›</a:t>
            </a:fld>
            <a:endParaRPr lang="en-US" dirty="0"/>
          </a:p>
        </p:txBody>
      </p:sp>
    </p:spTree>
    <p:extLst>
      <p:ext uri="{BB962C8B-B14F-4D97-AF65-F5344CB8AC3E}">
        <p14:creationId xmlns:p14="http://schemas.microsoft.com/office/powerpoint/2010/main" val="21216639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ather.Anderson@ky.gov"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56" y="857250"/>
            <a:ext cx="2057400" cy="1511619"/>
          </a:xfrm>
          <a:prstGeom prst="rect">
            <a:avLst/>
          </a:prstGeom>
        </p:spPr>
      </p:pic>
      <p:sp>
        <p:nvSpPr>
          <p:cNvPr id="2" name="Title 1"/>
          <p:cNvSpPr>
            <a:spLocks noGrp="1"/>
          </p:cNvSpPr>
          <p:nvPr>
            <p:ph type="ctrTitle"/>
          </p:nvPr>
        </p:nvSpPr>
        <p:spPr>
          <a:xfrm>
            <a:off x="1315432" y="2526583"/>
            <a:ext cx="5825202" cy="1234727"/>
          </a:xfrm>
        </p:spPr>
        <p:txBody>
          <a:bodyPr/>
          <a:lstStyle/>
          <a:p>
            <a:pPr algn="ctr"/>
            <a:r>
              <a:rPr lang="en-US" b="1" dirty="0" smtClean="0">
                <a:solidFill>
                  <a:schemeClr val="tx1"/>
                </a:solidFill>
                <a:effectLst>
                  <a:outerShdw blurRad="50800" dist="38100" dir="2700000" algn="tl" rotWithShape="0">
                    <a:schemeClr val="accent2">
                      <a:alpha val="40000"/>
                    </a:schemeClr>
                  </a:outerShdw>
                </a:effectLst>
              </a:rPr>
              <a:t>Condemnation </a:t>
            </a:r>
            <a:br>
              <a:rPr lang="en-US" b="1" dirty="0" smtClean="0">
                <a:solidFill>
                  <a:schemeClr val="tx1"/>
                </a:solidFill>
                <a:effectLst>
                  <a:outerShdw blurRad="50800" dist="38100" dir="2700000" algn="tl" rotWithShape="0">
                    <a:schemeClr val="accent2">
                      <a:alpha val="40000"/>
                    </a:schemeClr>
                  </a:outerShdw>
                </a:effectLst>
              </a:rPr>
            </a:br>
            <a:r>
              <a:rPr lang="en-US" b="1" dirty="0" smtClean="0">
                <a:solidFill>
                  <a:schemeClr val="tx1"/>
                </a:solidFill>
                <a:effectLst>
                  <a:outerShdw blurRad="50800" dist="38100" dir="2700000" algn="tl" rotWithShape="0">
                    <a:schemeClr val="accent2">
                      <a:alpha val="40000"/>
                    </a:schemeClr>
                  </a:outerShdw>
                </a:effectLst>
              </a:rPr>
              <a:t>Status Reports</a:t>
            </a:r>
            <a:r>
              <a:rPr lang="en-US" b="1" dirty="0" smtClean="0">
                <a:solidFill>
                  <a:schemeClr val="tx1"/>
                </a:solidFill>
              </a:rPr>
              <a:t/>
            </a:r>
            <a:br>
              <a:rPr lang="en-US" b="1" dirty="0" smtClean="0">
                <a:solidFill>
                  <a:schemeClr val="tx1"/>
                </a:solidFill>
              </a:rPr>
            </a:br>
            <a:r>
              <a:rPr lang="en-US" sz="2100" b="1" dirty="0">
                <a:solidFill>
                  <a:schemeClr val="tx1"/>
                </a:solidFill>
              </a:rPr>
              <a:t>Aiding in the Effective </a:t>
            </a:r>
            <a:br>
              <a:rPr lang="en-US" sz="2100" b="1" dirty="0">
                <a:solidFill>
                  <a:schemeClr val="tx1"/>
                </a:solidFill>
              </a:rPr>
            </a:br>
            <a:r>
              <a:rPr lang="en-US" sz="2100" b="1" dirty="0">
                <a:solidFill>
                  <a:schemeClr val="tx1"/>
                </a:solidFill>
              </a:rPr>
              <a:t>Communication with Legal</a:t>
            </a:r>
            <a:endParaRPr lang="en-US" sz="2100" b="1" dirty="0">
              <a:solidFill>
                <a:schemeClr val="tx1"/>
              </a:solidFill>
            </a:endParaRPr>
          </a:p>
        </p:txBody>
      </p:sp>
      <p:sp>
        <p:nvSpPr>
          <p:cNvPr id="3" name="Subtitle 2"/>
          <p:cNvSpPr>
            <a:spLocks noGrp="1"/>
          </p:cNvSpPr>
          <p:nvPr>
            <p:ph type="subTitle" idx="1"/>
          </p:nvPr>
        </p:nvSpPr>
        <p:spPr>
          <a:xfrm>
            <a:off x="1201245" y="3919025"/>
            <a:ext cx="5825202" cy="1108205"/>
          </a:xfrm>
        </p:spPr>
        <p:txBody>
          <a:bodyPr>
            <a:noAutofit/>
          </a:bodyPr>
          <a:lstStyle/>
          <a:p>
            <a:r>
              <a:rPr lang="en-US" sz="1500" dirty="0">
                <a:solidFill>
                  <a:schemeClr val="tx1"/>
                </a:solidFill>
              </a:rPr>
              <a:t>Presented by: Heather M. Anderson, CKP</a:t>
            </a:r>
          </a:p>
          <a:p>
            <a:r>
              <a:rPr lang="en-US" sz="1500" dirty="0">
                <a:solidFill>
                  <a:schemeClr val="tx1"/>
                </a:solidFill>
              </a:rPr>
              <a:t>Administrative Specialist III</a:t>
            </a:r>
          </a:p>
          <a:p>
            <a:r>
              <a:rPr lang="en-US" sz="1500" dirty="0">
                <a:solidFill>
                  <a:schemeClr val="tx1"/>
                </a:solidFill>
              </a:rPr>
              <a:t>KYTC, Office of Legal Services, District 1</a:t>
            </a:r>
          </a:p>
          <a:p>
            <a:r>
              <a:rPr lang="en-US" sz="1500" dirty="0">
                <a:solidFill>
                  <a:srgbClr val="0070C0"/>
                </a:solidFill>
                <a:hlinkClick r:id="rId3"/>
              </a:rPr>
              <a:t>Heather.Anderson@ky.gov</a:t>
            </a:r>
            <a:r>
              <a:rPr lang="en-US" sz="1500" dirty="0">
                <a:solidFill>
                  <a:srgbClr val="0070C0"/>
                </a:solidFill>
              </a:rPr>
              <a:t> </a:t>
            </a:r>
            <a:endParaRPr lang="en-US" sz="1500" dirty="0">
              <a:solidFill>
                <a:srgbClr val="0070C0"/>
              </a:solidFill>
            </a:endParaRPr>
          </a:p>
        </p:txBody>
      </p:sp>
    </p:spTree>
    <p:extLst>
      <p:ext uri="{BB962C8B-B14F-4D97-AF65-F5344CB8AC3E}">
        <p14:creationId xmlns:p14="http://schemas.microsoft.com/office/powerpoint/2010/main" val="309059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49217" y="2213169"/>
            <a:ext cx="7316730" cy="3163633"/>
          </a:xfrm>
        </p:spPr>
        <p:txBody>
          <a:bodyPr>
            <a:normAutofit/>
          </a:bodyPr>
          <a:lstStyle/>
          <a:p>
            <a:r>
              <a:rPr lang="en-US" sz="1800" dirty="0">
                <a:solidFill>
                  <a:schemeClr val="tx1"/>
                </a:solidFill>
              </a:rPr>
              <a:t>This is a new tool designed in conjunction with Central Office Right of Way to help facilitate the communication between Right of Way &amp; Office of Legal Services. </a:t>
            </a:r>
          </a:p>
          <a:p>
            <a:r>
              <a:rPr lang="en-US" sz="1800" dirty="0">
                <a:solidFill>
                  <a:schemeClr val="tx1"/>
                </a:solidFill>
              </a:rPr>
              <a:t>These reports are run on a bi-monthly basis (the 15</a:t>
            </a:r>
            <a:r>
              <a:rPr lang="en-US" sz="1800" baseline="30000" dirty="0">
                <a:solidFill>
                  <a:schemeClr val="tx1"/>
                </a:solidFill>
              </a:rPr>
              <a:t>th</a:t>
            </a:r>
            <a:r>
              <a:rPr lang="en-US" sz="1800" dirty="0">
                <a:solidFill>
                  <a:schemeClr val="tx1"/>
                </a:solidFill>
              </a:rPr>
              <a:t> and 30</a:t>
            </a:r>
            <a:r>
              <a:rPr lang="en-US" sz="1800" baseline="30000" dirty="0">
                <a:solidFill>
                  <a:schemeClr val="tx1"/>
                </a:solidFill>
              </a:rPr>
              <a:t>th</a:t>
            </a:r>
            <a:r>
              <a:rPr lang="en-US" sz="1800" dirty="0">
                <a:solidFill>
                  <a:schemeClr val="tx1"/>
                </a:solidFill>
              </a:rPr>
              <a:t> of each month).</a:t>
            </a:r>
          </a:p>
          <a:p>
            <a:r>
              <a:rPr lang="en-US" sz="1800" dirty="0">
                <a:solidFill>
                  <a:schemeClr val="tx1"/>
                </a:solidFill>
              </a:rPr>
              <a:t>The information for the reports is extracted verbatim from data inputted into ProLaw (OLS’s case management program).  The data is stored within the Transportation Enterprise Data (TED) and used to generate the reports with Business Intelligence 4.1.</a:t>
            </a:r>
          </a:p>
          <a:p>
            <a:endParaRPr lang="en-US" sz="1800" dirty="0">
              <a:solidFill>
                <a:schemeClr val="tx1"/>
              </a:solidFill>
            </a:endParaRPr>
          </a:p>
        </p:txBody>
      </p:sp>
      <p:sp>
        <p:nvSpPr>
          <p:cNvPr id="8" name="Rectangle 7"/>
          <p:cNvSpPr/>
          <p:nvPr/>
        </p:nvSpPr>
        <p:spPr>
          <a:xfrm>
            <a:off x="599691" y="1358209"/>
            <a:ext cx="6219203" cy="623248"/>
          </a:xfrm>
          <a:prstGeom prst="rect">
            <a:avLst/>
          </a:prstGeom>
          <a:noFill/>
        </p:spPr>
        <p:txBody>
          <a:bodyPr wrap="none" lIns="68580" tIns="34290" rIns="68580" bIns="34290">
            <a:spAutoFit/>
          </a:bodyPr>
          <a:lstStyle/>
          <a:p>
            <a:pPr algn="ctr"/>
            <a:r>
              <a:rPr lang="en-US" sz="3600" dirty="0">
                <a:ln w="0"/>
                <a:effectLst>
                  <a:outerShdw blurRad="50800" dist="38100" dir="2700000" algn="tl" rotWithShape="0">
                    <a:schemeClr val="accent2">
                      <a:alpha val="40000"/>
                    </a:schemeClr>
                  </a:outerShdw>
                </a:effectLst>
              </a:rPr>
              <a:t>Condemnation Status Reports</a:t>
            </a:r>
            <a:endParaRPr lang="en-US" sz="3600" dirty="0">
              <a:ln w="0"/>
              <a:effectLst>
                <a:outerShdw blurRad="50800" dist="38100" dir="2700000" algn="tl" rotWithShape="0">
                  <a:schemeClr val="accent2">
                    <a:alpha val="40000"/>
                  </a:schemeClr>
                </a:outerShdw>
              </a:effectLst>
            </a:endParaRPr>
          </a:p>
        </p:txBody>
      </p:sp>
    </p:spTree>
    <p:extLst>
      <p:ext uri="{BB962C8B-B14F-4D97-AF65-F5344CB8AC3E}">
        <p14:creationId xmlns:p14="http://schemas.microsoft.com/office/powerpoint/2010/main" val="1724934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effectLst>
                  <a:outerShdw blurRad="50800" dist="38100" dir="2700000" algn="tl" rotWithShape="0">
                    <a:schemeClr val="accent2">
                      <a:alpha val="40000"/>
                    </a:schemeClr>
                  </a:outerShdw>
                </a:effectLst>
              </a:rPr>
              <a:t>Condemnation Status Reports</a:t>
            </a:r>
            <a:endParaRPr lang="en-US" sz="3600" dirty="0">
              <a:solidFill>
                <a:schemeClr val="tx1"/>
              </a:solidFill>
              <a:effectLst>
                <a:outerShdw blurRad="50800" dist="38100" dir="2700000" algn="tl" rotWithShape="0">
                  <a:schemeClr val="accent2">
                    <a:alpha val="40000"/>
                  </a:schemeClr>
                </a:outerShdw>
              </a:effectLst>
            </a:endParaRPr>
          </a:p>
        </p:txBody>
      </p:sp>
      <p:sp>
        <p:nvSpPr>
          <p:cNvPr id="3" name="Content Placeholder 2"/>
          <p:cNvSpPr>
            <a:spLocks noGrp="1"/>
          </p:cNvSpPr>
          <p:nvPr>
            <p:ph idx="1"/>
          </p:nvPr>
        </p:nvSpPr>
        <p:spPr>
          <a:xfrm>
            <a:off x="508001" y="2195304"/>
            <a:ext cx="6447501" cy="2910580"/>
          </a:xfrm>
        </p:spPr>
        <p:txBody>
          <a:bodyPr>
            <a:normAutofit/>
          </a:bodyPr>
          <a:lstStyle/>
          <a:p>
            <a:r>
              <a:rPr lang="en-US" sz="2700" dirty="0"/>
              <a:t>What’s contained within the reports?</a:t>
            </a:r>
            <a:endParaRPr lang="en-US" sz="2700" dirty="0"/>
          </a:p>
        </p:txBody>
      </p:sp>
      <p:pic>
        <p:nvPicPr>
          <p:cNvPr id="4" name="Picture 3" descr="District 1-6th Condemnation Status Report.pdf - Adobe Acrobat"/>
          <p:cNvPicPr>
            <a:picLocks noChangeAspect="1"/>
          </p:cNvPicPr>
          <p:nvPr/>
        </p:nvPicPr>
        <p:blipFill rotWithShape="1">
          <a:blip r:embed="rId2">
            <a:extLst>
              <a:ext uri="{28A0092B-C50C-407E-A947-70E740481C1C}">
                <a14:useLocalDpi xmlns:a14="http://schemas.microsoft.com/office/drawing/2010/main" val="0"/>
              </a:ext>
            </a:extLst>
          </a:blip>
          <a:srcRect l="4193" t="18764" r="21712" b="74130"/>
          <a:stretch/>
        </p:blipFill>
        <p:spPr>
          <a:xfrm>
            <a:off x="70597" y="3086101"/>
            <a:ext cx="8983640" cy="1129553"/>
          </a:xfrm>
          <a:prstGeom prst="rect">
            <a:avLst/>
          </a:prstGeom>
        </p:spPr>
      </p:pic>
    </p:spTree>
    <p:extLst>
      <p:ext uri="{BB962C8B-B14F-4D97-AF65-F5344CB8AC3E}">
        <p14:creationId xmlns:p14="http://schemas.microsoft.com/office/powerpoint/2010/main" val="1701410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strict 1-6th Condemnation Status Report.pdf - Adobe Acrobat"/>
          <p:cNvPicPr>
            <a:picLocks noChangeAspect="1"/>
          </p:cNvPicPr>
          <p:nvPr/>
        </p:nvPicPr>
        <p:blipFill rotWithShape="1">
          <a:blip r:embed="rId2">
            <a:extLst>
              <a:ext uri="{28A0092B-C50C-407E-A947-70E740481C1C}">
                <a14:useLocalDpi xmlns:a14="http://schemas.microsoft.com/office/drawing/2010/main" val="0"/>
              </a:ext>
            </a:extLst>
          </a:blip>
          <a:srcRect l="3553" t="13961" r="20163" b="10274"/>
          <a:stretch/>
        </p:blipFill>
        <p:spPr>
          <a:xfrm>
            <a:off x="90188" y="1002479"/>
            <a:ext cx="8776803" cy="485707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effectLst>
                  <a:outerShdw blurRad="50800" dist="38100" dir="2700000" algn="tl" rotWithShape="0">
                    <a:schemeClr val="accent2">
                      <a:alpha val="40000"/>
                    </a:schemeClr>
                  </a:outerShdw>
                </a:effectLst>
              </a:rPr>
              <a:t>Condemnation Status Reports</a:t>
            </a:r>
            <a:endParaRPr lang="en-US" sz="3600" dirty="0">
              <a:solidFill>
                <a:schemeClr val="tx1"/>
              </a:solidFill>
              <a:effectLst>
                <a:outerShdw blurRad="50800" dist="38100" dir="2700000" algn="tl" rotWithShape="0">
                  <a:schemeClr val="accent2">
                    <a:alpha val="40000"/>
                  </a:schemeClr>
                </a:outerShdw>
              </a:effectLst>
            </a:endParaRPr>
          </a:p>
        </p:txBody>
      </p:sp>
      <p:sp>
        <p:nvSpPr>
          <p:cNvPr id="3" name="Content Placeholder 2"/>
          <p:cNvSpPr>
            <a:spLocks noGrp="1"/>
          </p:cNvSpPr>
          <p:nvPr>
            <p:ph idx="1"/>
          </p:nvPr>
        </p:nvSpPr>
        <p:spPr>
          <a:xfrm>
            <a:off x="508001" y="2305050"/>
            <a:ext cx="6447501" cy="2910580"/>
          </a:xfrm>
        </p:spPr>
        <p:txBody>
          <a:bodyPr>
            <a:normAutofit/>
          </a:bodyPr>
          <a:lstStyle/>
          <a:p>
            <a:r>
              <a:rPr lang="en-US" sz="2700" dirty="0"/>
              <a:t>How can the reports be accessed?</a:t>
            </a:r>
          </a:p>
          <a:p>
            <a:pPr lvl="1"/>
            <a:r>
              <a:rPr lang="en-US" sz="2550" dirty="0"/>
              <a:t>All the reports are stored in ProjectWise &amp; grouped by Districts</a:t>
            </a:r>
          </a:p>
          <a:p>
            <a:pPr lvl="2"/>
            <a:r>
              <a:rPr lang="en-US" sz="2400" dirty="0"/>
              <a:t>  KYTC-Main\Documents\Central Office\Right of Way-Utilities\Legal Status Reports</a:t>
            </a:r>
            <a:endParaRPr lang="en-US" sz="2400" dirty="0"/>
          </a:p>
        </p:txBody>
      </p:sp>
    </p:spTree>
    <p:extLst>
      <p:ext uri="{BB962C8B-B14F-4D97-AF65-F5344CB8AC3E}">
        <p14:creationId xmlns:p14="http://schemas.microsoft.com/office/powerpoint/2010/main" val="4034466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 ProjectWise Explorer V8i (SELECTseries 4)"/>
          <p:cNvPicPr>
            <a:picLocks noChangeAspect="1"/>
          </p:cNvPicPr>
          <p:nvPr/>
        </p:nvPicPr>
        <p:blipFill rotWithShape="1">
          <a:blip r:embed="rId2">
            <a:extLst>
              <a:ext uri="{28A0092B-C50C-407E-A947-70E740481C1C}">
                <a14:useLocalDpi xmlns:a14="http://schemas.microsoft.com/office/drawing/2010/main" val="0"/>
              </a:ext>
            </a:extLst>
          </a:blip>
          <a:srcRect l="2986" t="32704" r="79387" b="39020"/>
          <a:stretch/>
        </p:blipFill>
        <p:spPr>
          <a:xfrm>
            <a:off x="4266080" y="1119468"/>
            <a:ext cx="4836869" cy="4881283"/>
          </a:xfrm>
          <a:prstGeom prst="rect">
            <a:avLst/>
          </a:prstGeom>
        </p:spPr>
      </p:pic>
      <p:pic>
        <p:nvPicPr>
          <p:cNvPr id="8" name="Picture 7" descr=" ProjectWise Explorer V8i (SELECTseries 4)"/>
          <p:cNvPicPr>
            <a:picLocks noChangeAspect="1"/>
          </p:cNvPicPr>
          <p:nvPr/>
        </p:nvPicPr>
        <p:blipFill rotWithShape="1">
          <a:blip r:embed="rId3">
            <a:extLst>
              <a:ext uri="{28A0092B-C50C-407E-A947-70E740481C1C}">
                <a14:useLocalDpi xmlns:a14="http://schemas.microsoft.com/office/drawing/2010/main" val="0"/>
              </a:ext>
            </a:extLst>
          </a:blip>
          <a:srcRect t="10731" r="72369" b="29215"/>
          <a:stretch/>
        </p:blipFill>
        <p:spPr>
          <a:xfrm>
            <a:off x="322789" y="988360"/>
            <a:ext cx="3575555" cy="4889015"/>
          </a:xfrm>
          <a:prstGeom prst="rect">
            <a:avLst/>
          </a:prstGeom>
        </p:spPr>
      </p:pic>
    </p:spTree>
    <p:extLst>
      <p:ext uri="{BB962C8B-B14F-4D97-AF65-F5344CB8AC3E}">
        <p14:creationId xmlns:p14="http://schemas.microsoft.com/office/powerpoint/2010/main" val="1883468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7050" y="1710466"/>
            <a:ext cx="3738282" cy="3416320"/>
          </a:xfrm>
          <a:prstGeom prst="rect">
            <a:avLst/>
          </a:prstGeom>
          <a:noFill/>
        </p:spPr>
        <p:txBody>
          <a:bodyPr wrap="square" rtlCol="0">
            <a:spAutoFit/>
          </a:bodyPr>
          <a:lstStyle/>
          <a:p>
            <a:r>
              <a:rPr lang="en-US" sz="3600" b="1" dirty="0"/>
              <a:t>#1 RULE FOR EFFECTIVE COMMUNICATION WITH </a:t>
            </a:r>
            <a:r>
              <a:rPr lang="en-US" sz="3600" b="1" dirty="0" err="1"/>
              <a:t>OLS</a:t>
            </a:r>
            <a:r>
              <a:rPr lang="en-US" sz="3600" b="1" dirty="0"/>
              <a:t>…BE NICE TO THE ADMIN</a:t>
            </a:r>
            <a:endParaRPr lang="en-US" sz="36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0827" y="1171004"/>
            <a:ext cx="3595617" cy="4472161"/>
          </a:xfrm>
          <a:prstGeom prst="rect">
            <a:avLst/>
          </a:prstGeom>
        </p:spPr>
      </p:pic>
    </p:spTree>
    <p:extLst>
      <p:ext uri="{BB962C8B-B14F-4D97-AF65-F5344CB8AC3E}">
        <p14:creationId xmlns:p14="http://schemas.microsoft.com/office/powerpoint/2010/main" val="3656527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b47a5aad-adfb-4dac-9d3f-47090e67d565">2018</Year>
    <Day xmlns="b47a5aad-adfb-4dac-9d3f-47090e67d565">Wednesday</Day>
    <Speakers xmlns="b47a5aad-adfb-4dac-9d3f-47090e67d565">Heather Anderson</Speakers>
    <Section xmlns="b47a5aad-adfb-4dac-9d3f-47090e67d565">Right of Way</Section>
  </documentManagement>
</p:properties>
</file>

<file path=customXml/itemProps1.xml><?xml version="1.0" encoding="utf-8"?>
<ds:datastoreItem xmlns:ds="http://schemas.openxmlformats.org/officeDocument/2006/customXml" ds:itemID="{E69CD1E5-3B45-481C-8602-A4104E4EEA10}"/>
</file>

<file path=customXml/itemProps2.xml><?xml version="1.0" encoding="utf-8"?>
<ds:datastoreItem xmlns:ds="http://schemas.openxmlformats.org/officeDocument/2006/customXml" ds:itemID="{45E3913B-559B-47DA-BD27-7CC3039F7B0E}"/>
</file>

<file path=customXml/itemProps3.xml><?xml version="1.0" encoding="utf-8"?>
<ds:datastoreItem xmlns:ds="http://schemas.openxmlformats.org/officeDocument/2006/customXml" ds:itemID="{B434ED53-E679-4460-B26C-9BC4844164BA}"/>
</file>

<file path=docProps/app.xml><?xml version="1.0" encoding="utf-8"?>
<Properties xmlns="http://schemas.openxmlformats.org/officeDocument/2006/extended-properties" xmlns:vt="http://schemas.openxmlformats.org/officeDocument/2006/docPropsVTypes">
  <Template>Facet</Template>
  <TotalTime>3426</TotalTime>
  <Words>163</Words>
  <Application>Microsoft Office PowerPoint</Application>
  <PresentationFormat>On-screen Show (4:3)</PresentationFormat>
  <Paragraphs>16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Condemnation  Status Reports Aiding in the Effective  Communication with Legal</vt:lpstr>
      <vt:lpstr>PowerPoint Presentation</vt:lpstr>
      <vt:lpstr>Condemnation Status Reports</vt:lpstr>
      <vt:lpstr>PowerPoint Presentation</vt:lpstr>
      <vt:lpstr>Condemnation Status Reports</vt:lpstr>
      <vt:lpstr>PowerPoint Presentation</vt:lpstr>
      <vt:lpstr>PowerPoint Presentation</vt:lpstr>
    </vt:vector>
  </TitlesOfParts>
  <Company>COT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 TEST</dc:title>
  <dc:creator>Smith, Alex A (KYTC)</dc:creator>
  <cp:lastModifiedBy>Design</cp:lastModifiedBy>
  <cp:revision>22</cp:revision>
  <dcterms:created xsi:type="dcterms:W3CDTF">2018-08-08T14:17:01Z</dcterms:created>
  <dcterms:modified xsi:type="dcterms:W3CDTF">2018-09-05T10:52:05Z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